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3"/>
  </p:notesMasterIdLst>
  <p:sldIdLst>
    <p:sldId id="321" r:id="rId3"/>
    <p:sldId id="268" r:id="rId4"/>
    <p:sldId id="293" r:id="rId5"/>
    <p:sldId id="271" r:id="rId6"/>
    <p:sldId id="272" r:id="rId7"/>
    <p:sldId id="295" r:id="rId8"/>
    <p:sldId id="294" r:id="rId9"/>
    <p:sldId id="267" r:id="rId10"/>
    <p:sldId id="273" r:id="rId11"/>
    <p:sldId id="275" r:id="rId12"/>
    <p:sldId id="274" r:id="rId13"/>
    <p:sldId id="277" r:id="rId14"/>
    <p:sldId id="301" r:id="rId15"/>
    <p:sldId id="302" r:id="rId16"/>
    <p:sldId id="303" r:id="rId17"/>
    <p:sldId id="304" r:id="rId18"/>
    <p:sldId id="305" r:id="rId19"/>
    <p:sldId id="306" r:id="rId20"/>
    <p:sldId id="309" r:id="rId21"/>
    <p:sldId id="310" r:id="rId22"/>
    <p:sldId id="311" r:id="rId23"/>
    <p:sldId id="312" r:id="rId24"/>
    <p:sldId id="314" r:id="rId25"/>
    <p:sldId id="315" r:id="rId26"/>
    <p:sldId id="290" r:id="rId27"/>
    <p:sldId id="317" r:id="rId28"/>
    <p:sldId id="318" r:id="rId29"/>
    <p:sldId id="319" r:id="rId30"/>
    <p:sldId id="297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1" autoAdjust="0"/>
    <p:restoredTop sz="86408" autoAdjust="0"/>
  </p:normalViewPr>
  <p:slideViewPr>
    <p:cSldViewPr snapToGrid="0">
      <p:cViewPr varScale="1">
        <p:scale>
          <a:sx n="99" d="100"/>
          <a:sy n="99" d="100"/>
        </p:scale>
        <p:origin x="5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3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92EB9-5DAC-C640-B5DA-935C2BAC5DF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C1F9F-656C-3740-A980-D156282F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7A843-201D-F241-9A75-1B85E7914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9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Ithaka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S+R Faculty Survey has examined the attitudes and behaviors of scholars 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 colleges and universities across the United States on a triennial basis since 2000. 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for tracking attitudes and self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 practices of scholars on a variety of issues over time.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the higher education community understand the changing needs of faculty members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they relate to key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 such as the discovery process, collecting and col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lections, the value of the library, and publishing.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libraries have more recently supported discovery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variety of digital tools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the library website, catalog, and discovery services.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in 2012, we have seen a reversal of the trends for beginning with an online library website or catalog, which had been declining prior to 2012, and for a specific electronic research resource / computer database, which had previously been on the rise.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4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Ithaka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S+R Faculty Survey has examined the attitudes and behaviors of scholars 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 colleges and universities across the United States on a triennial basis since 2000. 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for tracking attitudes and self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 practices of scholars on a variety of issues over time.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the higher education community understand the changing needs of faculty members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they relate to key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 such as the discovery process, collecting and col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lections, the value of the library, and publishing.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libraries have more recently supported discovery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variety of digital tools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the library website, catalog, and discovery services.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in 2012, we have seen a reversal of the trends for beginning with an online library website or catalog, which had been declining prior to 2012, and for a specific electronic research resource / computer database, which had previously been on the rise.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C1F9F-656C-3740-A980-D156282F0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4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FDD4-28C6-A44D-8B0D-B1A48C5A5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FDD4-28C6-A44D-8B0D-B1A48C5A5A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1320-226F-4860-BB33-D49481655BF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0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A5CB-2660-4D7A-A4ED-B6818CABFED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9351-D2CC-42DC-A929-22FB68A9531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CD3-F38B-4AC2-9AE4-091E725BB6C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A988-B0D6-4614-939C-B566F79CBA6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9FF-61DC-4C2B-99BB-49F28517F3A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2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4F4-EFEC-4934-B9DE-0AB79B878DE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89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3EF-F326-4183-9724-6EFD1D7849D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1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A4F2-8EC5-4860-B0D3-4B522DB99F6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32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5990-C19B-4D64-BF39-62A73126F7B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8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17C-89D1-4794-8C1A-9841344B51A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7A3CF1-8843-45BF-AF15-27ED345A42BF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1EF09E-6957-4795-90C1-51A93E9445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FFC1-2F8E-4DDD-9E29-673D6FED0FA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0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omeka.wustl.edu/omeka/contribu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0602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" panose="02040604050505020304" pitchFamily="18" charset="0"/>
              </a:rPr>
              <a:t>New Roles for Libraries </a:t>
            </a:r>
            <a:endParaRPr lang="zh-TW" altLang="en-US" sz="3200" b="1" dirty="0">
              <a:latin typeface="Century" pitchFamily="18" charset="0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141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entury" pitchFamily="18" charset="0"/>
                <a:cs typeface="Narkisim" pitchFamily="34" charset="-79"/>
              </a:rPr>
              <a:t>Jeff </a:t>
            </a:r>
            <a:r>
              <a:rPr lang="en-US" altLang="zh-TW" sz="2400" dirty="0" err="1">
                <a:latin typeface="Century" pitchFamily="18" charset="0"/>
                <a:cs typeface="Narkisim" pitchFamily="34" charset="-79"/>
              </a:rPr>
              <a:t>Trzeciak</a:t>
            </a:r>
            <a:endParaRPr lang="zh-TW" altLang="en-US" dirty="0">
              <a:latin typeface="Century" pitchFamily="18" charset="0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entury" panose="02040604050505020304" pitchFamily="18" charset="0"/>
              </a:rPr>
              <a:t>Session </a:t>
            </a:r>
            <a:r>
              <a:rPr lang="en-US" sz="2200" b="1" dirty="0">
                <a:latin typeface="Century" panose="02040604050505020304" pitchFamily="18" charset="0"/>
              </a:rPr>
              <a:t>5</a:t>
            </a:r>
            <a:endParaRPr lang="zh-TW" altLang="en-US" sz="2200" b="1" dirty="0">
              <a:latin typeface="Century" pitchFamily="18" charset="0"/>
              <a:cs typeface="Narkisim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868" y="4340180"/>
            <a:ext cx="9470264" cy="17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477766"/>
            <a:ext cx="10121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3996" y="2451275"/>
            <a:ext cx="5970997" cy="3098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Case Study:</a:t>
            </a:r>
          </a:p>
          <a:p>
            <a:r>
              <a:rPr lang="en-US" sz="2400" dirty="0" smtClean="0"/>
              <a:t>Stewardship, discovery and preservation of social media related to the </a:t>
            </a:r>
            <a:r>
              <a:rPr lang="en-US" sz="2400" dirty="0" err="1" smtClean="0"/>
              <a:t>ferguson</a:t>
            </a:r>
            <a:r>
              <a:rPr lang="en-US" sz="2400" dirty="0" smtClean="0"/>
              <a:t> riots</a:t>
            </a:r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1587" y="2311195"/>
            <a:ext cx="4193809" cy="27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5965594" cy="491844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Twitter was a primary source of information about the protests in and in the name of Ferguson.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How can organizations archive Twitter data and make that data set available to researchers in ways that are in compliance with the Twitter Terms of Service &amp; ethically sound?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577" y="2790879"/>
            <a:ext cx="4640614" cy="1669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64" b="6683"/>
          <a:stretch/>
        </p:blipFill>
        <p:spPr>
          <a:xfrm>
            <a:off x="7222207" y="2012462"/>
            <a:ext cx="4765059" cy="44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Team:  Building on traditional expertise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Assembled August 21, 2014</a:t>
            </a:r>
          </a:p>
          <a:p>
            <a:r>
              <a:rPr lang="en-US" dirty="0"/>
              <a:t>	</a:t>
            </a:r>
            <a:endParaRPr lang="en-US" sz="40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Rudolph Clay, Head of Library Diversity Initiatives and Outreach Services, African &amp; African-American Studies Librarian, and Urban Studies Librarian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Shannon Davis, Digital Library Services Manager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Meredith Evans, Associate University Librarian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Makiba</a:t>
            </a:r>
            <a:r>
              <a:rPr lang="en-US" dirty="0" smtClean="0"/>
              <a:t> </a:t>
            </a:r>
            <a:r>
              <a:rPr lang="en-US" dirty="0"/>
              <a:t>Foster, American History, American Culture Studies, and Women, Gender, and Sexuality Studies Librarian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Chris Freeland, Associate University Librarian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Nadia </a:t>
            </a:r>
            <a:r>
              <a:rPr lang="en-US" dirty="0" err="1"/>
              <a:t>Ghasedi</a:t>
            </a:r>
            <a:r>
              <a:rPr lang="en-US" dirty="0"/>
              <a:t>, Film and Media Archivist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Jennifer </a:t>
            </a:r>
            <a:r>
              <a:rPr lang="en-US" dirty="0" err="1"/>
              <a:t>Kirmer</a:t>
            </a:r>
            <a:r>
              <a:rPr lang="en-US" dirty="0"/>
              <a:t>, Digital Archivist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Sonya Rooney, University Archivist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Micah Zeller, Copyright &amp; Digital Access Librarian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9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Preserve and make accessible community and media-generated, original </a:t>
            </a:r>
            <a:r>
              <a:rPr lang="en-US" dirty="0" smtClean="0"/>
              <a:t>content that was captured and created following the killing of 18-year-old Michael Brown</a:t>
            </a:r>
          </a:p>
          <a:p>
            <a:endParaRPr lang="en-US" dirty="0"/>
          </a:p>
          <a:p>
            <a:r>
              <a:rPr lang="en-US" dirty="0" smtClean="0"/>
              <a:t>Create a freely available resource for students, scholars teachers, and the greater community</a:t>
            </a:r>
          </a:p>
          <a:p>
            <a:endParaRPr lang="en-US" dirty="0"/>
          </a:p>
          <a:p>
            <a:r>
              <a:rPr lang="en-US" dirty="0" smtClean="0"/>
              <a:t>Provide diverse perspectives, especially those of the local community, of the events surrounding conflicts in Ferguson, MO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Community contributed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0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 with Obama sign Greater Grace Church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Creator: Mark </a:t>
            </a:r>
            <a:r>
              <a:rPr lang="en-US" dirty="0" err="1" smtClean="0"/>
              <a:t>Regester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Date: August 17, 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1819" y="6392422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Mark </a:t>
            </a:r>
            <a:r>
              <a:rPr lang="en-US" sz="1200" dirty="0" err="1"/>
              <a:t>Regester</a:t>
            </a:r>
            <a:r>
              <a:rPr lang="en-US" sz="1200" dirty="0"/>
              <a:t>, “Woman with Obama sign Greater Grace Church,” </a:t>
            </a:r>
            <a:r>
              <a:rPr lang="en-US" sz="1200" i="1" dirty="0"/>
              <a:t>WUSTL Digital Gateway Image Collections &amp; </a:t>
            </a:r>
            <a:r>
              <a:rPr lang="en-US" sz="1200" i="1" dirty="0" smtClean="0"/>
              <a:t>Exhibitions</a:t>
            </a:r>
            <a:r>
              <a:rPr lang="en-US" sz="1200" i="1" dirty="0"/>
              <a:t>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/items/show/8280.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560"/>
            <a:ext cx="7544392" cy="1469544"/>
          </a:xfrm>
        </p:spPr>
        <p:txBody>
          <a:bodyPr>
            <a:normAutofit/>
          </a:bodyPr>
          <a:lstStyle/>
          <a:p>
            <a:r>
              <a:rPr lang="en-US" dirty="0" smtClean="0"/>
              <a:t>Protesters holding signs in the street. W. Florissant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57378"/>
            <a:ext cx="2852928" cy="4112543"/>
          </a:xfrm>
        </p:spPr>
        <p:txBody>
          <a:bodyPr/>
          <a:lstStyle/>
          <a:p>
            <a:r>
              <a:rPr lang="en-US" dirty="0" smtClean="0"/>
              <a:t>Creator: Mark </a:t>
            </a:r>
            <a:r>
              <a:rPr lang="en-US" dirty="0" err="1" smtClean="0"/>
              <a:t>Regester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Date: August 17,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19" y="6392422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Mark </a:t>
            </a:r>
            <a:r>
              <a:rPr lang="en-US" sz="1200" dirty="0" err="1"/>
              <a:t>Regester</a:t>
            </a:r>
            <a:r>
              <a:rPr lang="en-US" sz="1200" dirty="0"/>
              <a:t>, </a:t>
            </a:r>
            <a:r>
              <a:rPr lang="en-US" sz="1200" dirty="0" smtClean="0"/>
              <a:t>“Protesters holding signs in the street. W. Florissant,</a:t>
            </a:r>
            <a:r>
              <a:rPr lang="en-US" sz="1200" dirty="0"/>
              <a:t>” </a:t>
            </a:r>
            <a:r>
              <a:rPr lang="en-US" sz="1200" i="1" dirty="0"/>
              <a:t>WUSTL Digital Gateway Image Collections &amp; </a:t>
            </a:r>
            <a:r>
              <a:rPr lang="en-US" sz="1200" i="1" dirty="0" smtClean="0"/>
              <a:t>Exhibitions</a:t>
            </a:r>
            <a:r>
              <a:rPr lang="en-US" sz="1200" i="1" dirty="0"/>
              <a:t>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/items/show/</a:t>
            </a:r>
            <a:r>
              <a:rPr lang="en-US" sz="1200" dirty="0" smtClean="0"/>
              <a:t>8286.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7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Ferguson, Night 3, photo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Creator: Joel Levy</a:t>
            </a:r>
          </a:p>
          <a:p>
            <a:endParaRPr lang="en-US" dirty="0"/>
          </a:p>
          <a:p>
            <a:r>
              <a:rPr lang="en-US" dirty="0" smtClean="0"/>
              <a:t>Date: August 11,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19" y="6392422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Joel Levy, “Ferguson, Night 3, photo 4,</a:t>
            </a:r>
            <a:r>
              <a:rPr lang="en-US" sz="1200" dirty="0"/>
              <a:t>” </a:t>
            </a:r>
            <a:r>
              <a:rPr lang="en-US" sz="1200" i="1" dirty="0"/>
              <a:t>WUSTL Digital Gateway Image Collections &amp; </a:t>
            </a:r>
            <a:r>
              <a:rPr lang="en-US" sz="1200" i="1" dirty="0" smtClean="0"/>
              <a:t>Exhibitions</a:t>
            </a:r>
            <a:r>
              <a:rPr lang="en-US" sz="1200" i="1" dirty="0"/>
              <a:t>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/items/show/</a:t>
            </a:r>
            <a:r>
              <a:rPr lang="en-US" sz="1200" dirty="0" smtClean="0"/>
              <a:t>8669.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8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Ferguson, Day 6, photo 45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Creator: Joel Levy</a:t>
            </a:r>
          </a:p>
          <a:p>
            <a:endParaRPr lang="en-US" dirty="0"/>
          </a:p>
          <a:p>
            <a:r>
              <a:rPr lang="en-US" dirty="0" smtClean="0"/>
              <a:t>Date: August 14,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19" y="6392422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Joel Levy, “Ferguson, Day 6, photo 45,</a:t>
            </a:r>
            <a:r>
              <a:rPr lang="en-US" sz="1200" dirty="0"/>
              <a:t>” </a:t>
            </a:r>
            <a:r>
              <a:rPr lang="en-US" sz="1200" i="1" dirty="0"/>
              <a:t>WUSTL Digital Gateway Image Collections &amp; </a:t>
            </a:r>
            <a:r>
              <a:rPr lang="en-US" sz="1200" i="1" dirty="0" smtClean="0"/>
              <a:t>Exhibitions</a:t>
            </a:r>
            <a:r>
              <a:rPr lang="en-US" sz="1200" i="1" dirty="0"/>
              <a:t>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/items/show/</a:t>
            </a:r>
            <a:r>
              <a:rPr lang="en-US" sz="1200" dirty="0" smtClean="0"/>
              <a:t>8945.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5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231" y="1918993"/>
            <a:ext cx="3773806" cy="1783460"/>
          </a:xfrm>
        </p:spPr>
        <p:txBody>
          <a:bodyPr>
            <a:normAutofit/>
          </a:bodyPr>
          <a:lstStyle/>
          <a:p>
            <a:r>
              <a:rPr lang="en-US" dirty="0" smtClean="0"/>
              <a:t>Shaw neighborhood protests October 10, 2014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75541"/>
            <a:ext cx="2852928" cy="3798627"/>
          </a:xfrm>
        </p:spPr>
        <p:txBody>
          <a:bodyPr/>
          <a:lstStyle/>
          <a:p>
            <a:r>
              <a:rPr lang="en-US" dirty="0" smtClean="0"/>
              <a:t>Creator: Adam </a:t>
            </a:r>
            <a:r>
              <a:rPr lang="en-US" dirty="0" err="1" smtClean="0"/>
              <a:t>Ehlen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Date: October 10,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19" y="6392422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Adam </a:t>
            </a:r>
            <a:r>
              <a:rPr lang="en-US" sz="1200" dirty="0" err="1" smtClean="0"/>
              <a:t>Ehlen</a:t>
            </a:r>
            <a:r>
              <a:rPr lang="en-US" sz="1200" dirty="0" smtClean="0"/>
              <a:t>, “Shaw neighborhood protests October 10, 2014,</a:t>
            </a:r>
            <a:r>
              <a:rPr lang="en-US" sz="1200" dirty="0"/>
              <a:t>” </a:t>
            </a:r>
            <a:r>
              <a:rPr lang="en-US" sz="1200" i="1" dirty="0"/>
              <a:t>WUSTL Digital Gateway Image Collections &amp; </a:t>
            </a:r>
            <a:r>
              <a:rPr lang="en-US" sz="1200" i="1" dirty="0" smtClean="0"/>
              <a:t>Exhibitions,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</a:t>
            </a:r>
            <a:r>
              <a:rPr lang="en-US" sz="1200" dirty="0" smtClean="0"/>
              <a:t>show/10030.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08" y="2152813"/>
            <a:ext cx="10155203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Roles for Libraries</a:t>
            </a:r>
            <a:br>
              <a:rPr lang="en-US" dirty="0" smtClean="0"/>
            </a:br>
            <a:r>
              <a:rPr lang="en-US" sz="2000" dirty="0" smtClean="0"/>
              <a:t>Stewardship</a:t>
            </a:r>
            <a:r>
              <a:rPr lang="en-US" sz="2000" dirty="0"/>
              <a:t>, Discovery and Preservation of Born-digital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59357"/>
            <a:ext cx="10160000" cy="13668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Jeffrey Trzeciak </a:t>
            </a:r>
          </a:p>
          <a:p>
            <a:pPr marL="0" indent="0">
              <a:buNone/>
            </a:pPr>
            <a:r>
              <a:rPr lang="en-US" dirty="0" smtClean="0"/>
              <a:t>HKUL </a:t>
            </a:r>
            <a:r>
              <a:rPr lang="en-US" dirty="0"/>
              <a:t>Leadership Institute </a:t>
            </a:r>
            <a:r>
              <a:rPr lang="en-US" dirty="0" smtClean="0"/>
              <a:t>2018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Hong Kong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383" y="1986164"/>
            <a:ext cx="4006241" cy="1769191"/>
          </a:xfrm>
        </p:spPr>
        <p:txBody>
          <a:bodyPr>
            <a:normAutofit/>
          </a:bodyPr>
          <a:lstStyle/>
          <a:p>
            <a:r>
              <a:rPr lang="en-US" dirty="0" smtClean="0"/>
              <a:t>Shaw Conversations (emails, agenda, and outcomes)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50" b="160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18347"/>
            <a:ext cx="2852928" cy="3755820"/>
          </a:xfrm>
        </p:spPr>
        <p:txBody>
          <a:bodyPr/>
          <a:lstStyle/>
          <a:p>
            <a:r>
              <a:rPr lang="en-US" dirty="0" smtClean="0"/>
              <a:t>Creator: Anonymous</a:t>
            </a:r>
          </a:p>
          <a:p>
            <a:endParaRPr lang="en-US" dirty="0"/>
          </a:p>
          <a:p>
            <a:r>
              <a:rPr lang="en-US" dirty="0" smtClean="0"/>
              <a:t>Date: October - November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19" y="6392422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“Shaw Conversations (emails, agendas, outcomes),</a:t>
            </a:r>
            <a:r>
              <a:rPr lang="en-US" sz="1200" dirty="0"/>
              <a:t>” </a:t>
            </a:r>
            <a:r>
              <a:rPr lang="en-US" sz="1200" i="1" dirty="0"/>
              <a:t>WUSTL Digital Gateway Image Collections &amp; Exhibits,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/items/show</a:t>
            </a:r>
            <a:r>
              <a:rPr lang="en-US" sz="1200" dirty="0" smtClean="0"/>
              <a:t>/10021.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4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2982050"/>
          </a:xfrm>
        </p:spPr>
        <p:txBody>
          <a:bodyPr>
            <a:normAutofit/>
          </a:bodyPr>
          <a:lstStyle/>
          <a:p>
            <a:r>
              <a:rPr lang="en-US" dirty="0" smtClean="0"/>
              <a:t>Darren Wilson’s uniform and weapon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1" y="792080"/>
            <a:ext cx="7406228" cy="54213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4066643"/>
            <a:ext cx="2852928" cy="2307525"/>
          </a:xfrm>
        </p:spPr>
        <p:txBody>
          <a:bodyPr/>
          <a:lstStyle/>
          <a:p>
            <a:r>
              <a:rPr lang="en-US" dirty="0" smtClean="0"/>
              <a:t>Source: The New York Times</a:t>
            </a:r>
          </a:p>
          <a:p>
            <a:endParaRPr lang="en-US" dirty="0"/>
          </a:p>
          <a:p>
            <a:r>
              <a:rPr lang="en-US" dirty="0" smtClean="0"/>
              <a:t>Date: August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19" y="6213439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Gore Perry Reporting &amp; Video Company, “Case: State of Missouri v Darren Wilson. Photos: Photos of Darren Wilson’s uniform and weapon,</a:t>
            </a:r>
            <a:r>
              <a:rPr lang="en-US" sz="1200" dirty="0"/>
              <a:t>” </a:t>
            </a:r>
            <a:r>
              <a:rPr lang="en-US" sz="1200" i="1" dirty="0"/>
              <a:t>WUSTL Digital Gateway Image Collections &amp; </a:t>
            </a:r>
            <a:r>
              <a:rPr lang="en-US" sz="1200" i="1" dirty="0" smtClean="0"/>
              <a:t>Exhibitions,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</a:t>
            </a:r>
            <a:r>
              <a:rPr lang="en-US" sz="1200" dirty="0" smtClean="0"/>
              <a:t>show/10999.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39" y="2355156"/>
            <a:ext cx="1851529" cy="1391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 coverage from Ferguson, MO November 16, 2014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54489"/>
            <a:ext cx="2852928" cy="4119678"/>
          </a:xfrm>
        </p:spPr>
        <p:txBody>
          <a:bodyPr/>
          <a:lstStyle/>
          <a:p>
            <a:r>
              <a:rPr lang="en-US" dirty="0" smtClean="0"/>
              <a:t>Creator: Argus Streaming News</a:t>
            </a:r>
          </a:p>
          <a:p>
            <a:endParaRPr lang="en-US" dirty="0"/>
          </a:p>
          <a:p>
            <a:r>
              <a:rPr lang="en-US" dirty="0" smtClean="0"/>
              <a:t>Date: November 16, 2014 12:06 pm CST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819" y="6392422"/>
            <a:ext cx="11789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Argus Streaming News, “News coverage from Ferguson, MO November 16, 2014,</a:t>
            </a:r>
            <a:r>
              <a:rPr lang="en-US" sz="1200" dirty="0"/>
              <a:t>” </a:t>
            </a:r>
            <a:r>
              <a:rPr lang="en-US" sz="1200" i="1" dirty="0"/>
              <a:t>WUSTL Digital Gateway Image Collections &amp; </a:t>
            </a:r>
            <a:r>
              <a:rPr lang="en-US" sz="1200" i="1" dirty="0" smtClean="0"/>
              <a:t>Exhibitions, </a:t>
            </a:r>
            <a:r>
              <a:rPr lang="en-US" sz="1200" dirty="0"/>
              <a:t>accessed August 12, 2015, http://</a:t>
            </a:r>
            <a:r>
              <a:rPr lang="en-US" sz="1200" dirty="0" err="1"/>
              <a:t>omeka.wustl.edu</a:t>
            </a:r>
            <a:r>
              <a:rPr lang="en-US" sz="1200" dirty="0"/>
              <a:t>/</a:t>
            </a:r>
            <a:r>
              <a:rPr lang="en-US" sz="1200" dirty="0" err="1"/>
              <a:t>omeka</a:t>
            </a:r>
            <a:r>
              <a:rPr lang="en-US" sz="1200" dirty="0"/>
              <a:t>/items/</a:t>
            </a:r>
            <a:r>
              <a:rPr lang="en-US" sz="1200" dirty="0" smtClean="0"/>
              <a:t>show</a:t>
            </a:r>
            <a:r>
              <a:rPr lang="en-US" sz="1200" dirty="0"/>
              <a:t>/</a:t>
            </a:r>
            <a:r>
              <a:rPr lang="en-US" sz="1200" dirty="0" smtClean="0"/>
              <a:t>11429.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59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21692"/>
            <a:ext cx="6661151" cy="4504472"/>
          </a:xfrm>
        </p:spPr>
        <p:txBody>
          <a:bodyPr>
            <a:normAutofit/>
          </a:bodyPr>
          <a:lstStyle/>
          <a:p>
            <a:r>
              <a:rPr lang="en-US" dirty="0" smtClean="0"/>
              <a:t>Oral histories</a:t>
            </a:r>
          </a:p>
          <a:p>
            <a:r>
              <a:rPr lang="en-US" dirty="0" smtClean="0"/>
              <a:t>Audio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Creative works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101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basic information about your submission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OMIT creator name and email to remain anonymous to the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Attach 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name and email (required, but only visible to website administrator)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Agree to the Terms &amp; Conditions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://omeka.wustl.edu/omeka/contribution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15" y="215186"/>
            <a:ext cx="10972800" cy="71011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How do we build on existing resources:  Archive-It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14" y="1243512"/>
            <a:ext cx="4760407" cy="52692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57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76300"/>
            <a:ext cx="10363200" cy="2216151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COLLECTING HISTORY </a:t>
            </a:r>
            <a:br>
              <a:rPr lang="en-US" sz="4000" cap="none" dirty="0" smtClean="0"/>
            </a:br>
            <a:r>
              <a:rPr lang="en-US" sz="4000" cap="none" dirty="0" smtClean="0"/>
              <a:t>AS IT HAPPENS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Traditional archive collections vs. Documenting Ferguson </a:t>
            </a:r>
          </a:p>
        </p:txBody>
      </p:sp>
    </p:spTree>
    <p:extLst>
      <p:ext uri="{BB962C8B-B14F-4D97-AF65-F5344CB8AC3E}">
        <p14:creationId xmlns:p14="http://schemas.microsoft.com/office/powerpoint/2010/main" val="18000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research and input from different individuals </a:t>
            </a:r>
          </a:p>
          <a:p>
            <a:r>
              <a:rPr lang="en-US" dirty="0" smtClean="0"/>
              <a:t>an </a:t>
            </a:r>
            <a:r>
              <a:rPr lang="en-US" dirty="0"/>
              <a:t>evaluation of the collection content within the framework of a collection development policy </a:t>
            </a:r>
          </a:p>
          <a:p>
            <a:r>
              <a:rPr lang="en-US" dirty="0" smtClean="0"/>
              <a:t>an </a:t>
            </a:r>
            <a:r>
              <a:rPr lang="en-US" dirty="0"/>
              <a:t>assessment of the content for research use</a:t>
            </a:r>
          </a:p>
          <a:p>
            <a:r>
              <a:rPr lang="en-US" dirty="0" smtClean="0"/>
              <a:t>an </a:t>
            </a:r>
            <a:r>
              <a:rPr lang="en-US" dirty="0"/>
              <a:t>assessment of originality and authenticity</a:t>
            </a:r>
          </a:p>
          <a:p>
            <a:r>
              <a:rPr lang="en-US" dirty="0" smtClean="0"/>
              <a:t>ownership </a:t>
            </a:r>
            <a:r>
              <a:rPr lang="en-US" dirty="0"/>
              <a:t>transfers to archive</a:t>
            </a:r>
          </a:p>
        </p:txBody>
      </p:sp>
    </p:spTree>
    <p:extLst>
      <p:ext uri="{BB962C8B-B14F-4D97-AF65-F5344CB8AC3E}">
        <p14:creationId xmlns:p14="http://schemas.microsoft.com/office/powerpoint/2010/main" val="538284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Ferguson collecting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selection</a:t>
            </a:r>
          </a:p>
          <a:p>
            <a:r>
              <a:rPr lang="en-US" dirty="0" smtClean="0"/>
              <a:t>no </a:t>
            </a:r>
            <a:r>
              <a:rPr lang="en-US" dirty="0"/>
              <a:t>assessment of content</a:t>
            </a:r>
          </a:p>
          <a:p>
            <a:r>
              <a:rPr lang="en-US" dirty="0" smtClean="0"/>
              <a:t>no </a:t>
            </a:r>
            <a:r>
              <a:rPr lang="en-US" dirty="0"/>
              <a:t>quality control</a:t>
            </a:r>
          </a:p>
          <a:p>
            <a:r>
              <a:rPr lang="en-US" dirty="0" smtClean="0"/>
              <a:t>copy </a:t>
            </a:r>
            <a:r>
              <a:rPr lang="en-US" dirty="0"/>
              <a:t>of image/ document (the original remains on the </a:t>
            </a:r>
            <a:r>
              <a:rPr lang="en-US" dirty="0" smtClean="0"/>
              <a:t>creator’s device</a:t>
            </a:r>
            <a:r>
              <a:rPr lang="en-US" dirty="0"/>
              <a:t>)</a:t>
            </a:r>
          </a:p>
          <a:p>
            <a:r>
              <a:rPr lang="en-US" dirty="0" smtClean="0"/>
              <a:t>contributor </a:t>
            </a:r>
            <a:r>
              <a:rPr lang="en-US" dirty="0"/>
              <a:t>retains rights </a:t>
            </a:r>
          </a:p>
        </p:txBody>
      </p:sp>
    </p:spTree>
    <p:extLst>
      <p:ext uri="{BB962C8B-B14F-4D97-AF65-F5344CB8AC3E}">
        <p14:creationId xmlns:p14="http://schemas.microsoft.com/office/powerpoint/2010/main" val="415004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local priorities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540" y="1667898"/>
            <a:ext cx="8000094" cy="47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Building on our strengths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Changing faculty views of the role of the library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Impact of trends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e</a:t>
            </a:r>
            <a:r>
              <a:rPr lang="en-US" sz="2800" dirty="0" smtClean="0"/>
              <a:t>mbracing opportunity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Case study:  Documenting Ferguson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Exercise</a:t>
            </a:r>
          </a:p>
          <a:p>
            <a:pPr marL="628650" indent="-514350">
              <a:buFont typeface="+mj-lt"/>
              <a:buAutoNum type="arabicPeriod"/>
            </a:pPr>
            <a:endParaRPr lang="en-US" sz="2800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>
              <a:solidFill>
                <a:srgbClr val="2F2B2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752600"/>
            <a:ext cx="101600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events are occurring right now that may be of interest to your research community today and beyond?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might your users find information about these events as they occur?  </a:t>
            </a:r>
          </a:p>
          <a:p>
            <a:endParaRPr lang="en-US" dirty="0"/>
          </a:p>
          <a:p>
            <a:r>
              <a:rPr lang="en-US" dirty="0" smtClean="0"/>
              <a:t>How can you help to steward, provide access to and preserve materials related to these events?  </a:t>
            </a:r>
          </a:p>
          <a:p>
            <a:endParaRPr lang="en-US" dirty="0"/>
          </a:p>
          <a:p>
            <a:r>
              <a:rPr lang="en-US" dirty="0" smtClean="0"/>
              <a:t>What challenges exist and how might you work together </a:t>
            </a:r>
            <a:r>
              <a:rPr lang="en-US" smtClean="0"/>
              <a:t>to overcome them?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6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on our strengths:</a:t>
            </a:r>
            <a:br>
              <a:rPr lang="en-US" dirty="0" smtClean="0"/>
            </a:br>
            <a:r>
              <a:rPr lang="en-US" dirty="0" smtClean="0"/>
              <a:t>Our traditional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Stewardship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Discovery</a:t>
            </a:r>
          </a:p>
          <a:p>
            <a:pPr marL="0" indent="0">
              <a:buFont typeface="Arial"/>
              <a:buNone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Preservation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209" y="1644591"/>
            <a:ext cx="6674707" cy="3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1536" y="324870"/>
            <a:ext cx="96569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Ithaka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S+R US Faculty </a:t>
            </a:r>
            <a:r>
              <a:rPr lang="en-US" sz="3200" dirty="0" smtClean="0">
                <a:solidFill>
                  <a:srgbClr val="FF0000"/>
                </a:solidFill>
              </a:rPr>
              <a:t> Survey 2015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3663" y="6350764"/>
            <a:ext cx="794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http://</a:t>
            </a:r>
            <a:r>
              <a:rPr lang="en-US" sz="1200" i="1" dirty="0" err="1"/>
              <a:t>www.sr.ithaka.org</a:t>
            </a:r>
            <a:r>
              <a:rPr lang="en-US" sz="1200" i="1" dirty="0"/>
              <a:t>/</a:t>
            </a:r>
            <a:r>
              <a:rPr lang="en-US" sz="1200" i="1" dirty="0" err="1"/>
              <a:t>wp</a:t>
            </a:r>
            <a:r>
              <a:rPr lang="en-US" sz="1200" i="1" dirty="0"/>
              <a:t>-content/uploads/2016/03/SR_Report_US_Faculty_Survey_2015040416.pdf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7084" y="1418625"/>
            <a:ext cx="5277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Track </a:t>
            </a:r>
            <a:r>
              <a:rPr lang="en-US" sz="2400" dirty="0"/>
              <a:t>the changing research, teaching, and </a:t>
            </a:r>
            <a:r>
              <a:rPr lang="en-US" sz="2400" dirty="0" smtClean="0"/>
              <a:t>information </a:t>
            </a:r>
            <a:r>
              <a:rPr lang="en-US" sz="2400" dirty="0"/>
              <a:t>usage practices of faculty </a:t>
            </a:r>
            <a:r>
              <a:rPr lang="en-US" sz="2400" dirty="0" smtClean="0"/>
              <a:t>members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Sixth </a:t>
            </a:r>
            <a:r>
              <a:rPr lang="en-US" sz="2400" dirty="0"/>
              <a:t>triennial </a:t>
            </a:r>
            <a:r>
              <a:rPr lang="en-US" sz="2400" dirty="0" smtClean="0"/>
              <a:t>cycle, surveying a random </a:t>
            </a:r>
            <a:r>
              <a:rPr lang="en-US" sz="2400" dirty="0"/>
              <a:t>sample of US higher </a:t>
            </a:r>
            <a:r>
              <a:rPr lang="en-US" sz="2400" dirty="0" smtClean="0"/>
              <a:t>education </a:t>
            </a:r>
            <a:r>
              <a:rPr lang="en-US" sz="2400" dirty="0"/>
              <a:t>faculty </a:t>
            </a:r>
            <a:r>
              <a:rPr lang="en-US" sz="2400" dirty="0" smtClean="0"/>
              <a:t>members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Key findings include: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Discovery starting points remain in flux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Traditional roles still very much valued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99" y="1929376"/>
            <a:ext cx="4925635" cy="35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13" y="1352472"/>
            <a:ext cx="7665752" cy="5042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1536" y="324870"/>
            <a:ext cx="9656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Ithaka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S+R US Faculty </a:t>
            </a:r>
            <a:r>
              <a:rPr lang="en-US" sz="3200" dirty="0" smtClean="0">
                <a:solidFill>
                  <a:srgbClr val="FF0000"/>
                </a:solidFill>
              </a:rPr>
              <a:t> Survey 2015: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Discovery remains in flux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3663" y="6350764"/>
            <a:ext cx="7949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http://</a:t>
            </a:r>
            <a:r>
              <a:rPr lang="en-US" sz="1200" i="1" dirty="0" err="1"/>
              <a:t>www.sr.ithaka.org</a:t>
            </a:r>
            <a:r>
              <a:rPr lang="en-US" sz="1200" i="1" dirty="0"/>
              <a:t>/</a:t>
            </a:r>
            <a:r>
              <a:rPr lang="en-US" sz="1200" i="1" dirty="0" err="1"/>
              <a:t>wp</a:t>
            </a:r>
            <a:r>
              <a:rPr lang="en-US" sz="1200" i="1" dirty="0"/>
              <a:t>-content/uploads/2016/03/SR_Report_US_Faculty_Survey_2015040416.pdf</a:t>
            </a:r>
          </a:p>
        </p:txBody>
      </p:sp>
    </p:spTree>
    <p:extLst>
      <p:ext uri="{BB962C8B-B14F-4D97-AF65-F5344CB8AC3E}">
        <p14:creationId xmlns:p14="http://schemas.microsoft.com/office/powerpoint/2010/main" val="7700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42" y="0"/>
            <a:ext cx="726141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125923"/>
            <a:ext cx="3628944" cy="5175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Traditional roles including archiving still valued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41680" y="2804221"/>
            <a:ext cx="2160503" cy="857765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trends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The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68" y="1880528"/>
            <a:ext cx="5965594" cy="33884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happens when stewardship, discovery and preservation involve social media?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951" y="1680304"/>
            <a:ext cx="2567726" cy="4220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3364" y="6027003"/>
            <a:ext cx="359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http://</a:t>
            </a:r>
            <a:r>
              <a:rPr lang="en-US" sz="1200" b="1" i="1" dirty="0" err="1"/>
              <a:t>www.pewresearch.org</a:t>
            </a:r>
            <a:r>
              <a:rPr lang="en-US" sz="1200" b="1" i="1" dirty="0"/>
              <a:t>/fact-tank/2014/09/24/how-social-media-is-reshaping-news/</a:t>
            </a:r>
          </a:p>
          <a:p>
            <a:endParaRPr lang="en-US" sz="12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93" y="3363022"/>
            <a:ext cx="4502424" cy="2701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483" y="6136333"/>
            <a:ext cx="5706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http://</a:t>
            </a:r>
            <a:r>
              <a:rPr lang="en-US" sz="800" i="1" dirty="0" err="1"/>
              <a:t>www.theguardian.com</a:t>
            </a:r>
            <a:r>
              <a:rPr lang="en-US" sz="800" i="1" dirty="0"/>
              <a:t>/world/2011/</a:t>
            </a:r>
            <a:r>
              <a:rPr lang="en-US" sz="800" i="1" dirty="0" err="1"/>
              <a:t>dec</a:t>
            </a:r>
            <a:r>
              <a:rPr lang="en-US" sz="800" i="1" dirty="0"/>
              <a:t>/29/</a:t>
            </a:r>
            <a:r>
              <a:rPr lang="en-US" sz="800" i="1" dirty="0" err="1"/>
              <a:t>arab</a:t>
            </a:r>
            <a:r>
              <a:rPr lang="en-US" sz="800" i="1" dirty="0"/>
              <a:t>-spring-captured-on-</a:t>
            </a:r>
            <a:r>
              <a:rPr lang="en-US" sz="800" i="1" dirty="0" err="1"/>
              <a:t>cameraphones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8294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Trends</a:t>
            </a:r>
            <a:br>
              <a:rPr lang="en-US" dirty="0" smtClean="0"/>
            </a:br>
            <a:r>
              <a:rPr lang="en-US" dirty="0"/>
              <a:t>  </a:t>
            </a:r>
            <a:r>
              <a:rPr lang="en-US" dirty="0" smtClean="0"/>
              <a:t>The Problem Statement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5569" y="1863990"/>
            <a:ext cx="5624524" cy="30744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…particularly when use of social media is growing exponentially?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229" y="1780507"/>
            <a:ext cx="2714559" cy="4239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2469" y="6086844"/>
            <a:ext cx="328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http://</a:t>
            </a:r>
            <a:r>
              <a:rPr lang="en-US" sz="1200" b="1" i="1" dirty="0" err="1"/>
              <a:t>www.journalism.org</a:t>
            </a:r>
            <a:r>
              <a:rPr lang="en-US" sz="1200" b="1" i="1" dirty="0"/>
              <a:t>/2015/07/14/the-evolving-role-of-news-on-twitter-and-</a:t>
            </a:r>
            <a:r>
              <a:rPr lang="en-US" sz="1200" b="1" i="1" dirty="0" err="1"/>
              <a:t>facebook</a:t>
            </a:r>
            <a:r>
              <a:rPr lang="en-US" sz="1200" b="1" i="1" dirty="0"/>
              <a:t>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12" y="3143039"/>
            <a:ext cx="4867532" cy="3008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1396" y="6350766"/>
            <a:ext cx="34798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http://</a:t>
            </a:r>
            <a:r>
              <a:rPr lang="en-US" sz="1000" i="1" dirty="0" err="1"/>
              <a:t>blogs.lynn.edu</a:t>
            </a:r>
            <a:r>
              <a:rPr lang="en-US" sz="1000" i="1" dirty="0"/>
              <a:t>/</a:t>
            </a:r>
            <a:r>
              <a:rPr lang="en-US" sz="1000" i="1" dirty="0" err="1"/>
              <a:t>knightwriter</a:t>
            </a:r>
            <a:r>
              <a:rPr lang="en-US" sz="1000" i="1" dirty="0"/>
              <a:t>/tag/social-movements/</a:t>
            </a:r>
          </a:p>
        </p:txBody>
      </p:sp>
    </p:spTree>
    <p:extLst>
      <p:ext uri="{BB962C8B-B14F-4D97-AF65-F5344CB8AC3E}">
        <p14:creationId xmlns:p14="http://schemas.microsoft.com/office/powerpoint/2010/main" val="2168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2140</TotalTime>
  <Words>1245</Words>
  <PresentationFormat>Widescreen</PresentationFormat>
  <Paragraphs>182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Narkisim</vt:lpstr>
      <vt:lpstr>新細明體</vt:lpstr>
      <vt:lpstr>Arial</vt:lpstr>
      <vt:lpstr>Calibri</vt:lpstr>
      <vt:lpstr>Century</vt:lpstr>
      <vt:lpstr>Century Gothic</vt:lpstr>
      <vt:lpstr>Courier New</vt:lpstr>
      <vt:lpstr>Palatino Linotype</vt:lpstr>
      <vt:lpstr>Executive</vt:lpstr>
      <vt:lpstr>Office Theme</vt:lpstr>
      <vt:lpstr>PowerPoint Presentation</vt:lpstr>
      <vt:lpstr>New Roles for Libraries Stewardship, Discovery and Preservation of Born-digital Resources</vt:lpstr>
      <vt:lpstr>Outline </vt:lpstr>
      <vt:lpstr>Building on our strengths: Our traditional core</vt:lpstr>
      <vt:lpstr>PowerPoint Presentation</vt:lpstr>
      <vt:lpstr>PowerPoint Presentation</vt:lpstr>
      <vt:lpstr>PowerPoint Presentation</vt:lpstr>
      <vt:lpstr>Major trends   The Problem Statement</vt:lpstr>
      <vt:lpstr>Major Trends   The Problem Statement</vt:lpstr>
      <vt:lpstr>PowerPoint Presentation</vt:lpstr>
      <vt:lpstr>Problem Statement</vt:lpstr>
      <vt:lpstr>Project Team:  Building on traditional expertise</vt:lpstr>
      <vt:lpstr>PowerPoint Presentation</vt:lpstr>
      <vt:lpstr>The collection</vt:lpstr>
      <vt:lpstr>Woman with Obama sign Greater Grace Church</vt:lpstr>
      <vt:lpstr>Protesters holding signs in the street. W. Florissant</vt:lpstr>
      <vt:lpstr>Ferguson, Night 3, photo 4</vt:lpstr>
      <vt:lpstr>Ferguson, Day 6, photo 45</vt:lpstr>
      <vt:lpstr>Shaw neighborhood protests October 10, 2014</vt:lpstr>
      <vt:lpstr>Shaw Conversations (emails, agenda, and outcomes)</vt:lpstr>
      <vt:lpstr>Darren Wilson’s uniform and weapon</vt:lpstr>
      <vt:lpstr>News coverage from Ferguson, MO November 16, 2014</vt:lpstr>
      <vt:lpstr>Other media</vt:lpstr>
      <vt:lpstr>Contribution process</vt:lpstr>
      <vt:lpstr>How do we build on existing resources:  Archive-It</vt:lpstr>
      <vt:lpstr>COLLECTING HISTORY  AS IT HAPPENS</vt:lpstr>
      <vt:lpstr>Traditional Appraisal</vt:lpstr>
      <vt:lpstr>Documenting Ferguson collecting</vt:lpstr>
      <vt:lpstr>Mapping to local priorities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Christopher Freeland</dc:creator>
  <dcterms:created xsi:type="dcterms:W3CDTF">2016-02-19T16:16:25Z</dcterms:created>
  <dcterms:modified xsi:type="dcterms:W3CDTF">2018-04-25T02:44:07Z</dcterms:modified>
</cp:coreProperties>
</file>